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6" r:id="rId7"/>
    <p:sldId id="261" r:id="rId8"/>
    <p:sldId id="262" r:id="rId9"/>
    <p:sldId id="265" r:id="rId10"/>
    <p:sldId id="267" r:id="rId11"/>
    <p:sldId id="268" r:id="rId12"/>
    <p:sldId id="272" r:id="rId13"/>
    <p:sldId id="269" r:id="rId14"/>
    <p:sldId id="271" r:id="rId15"/>
    <p:sldId id="270" r:id="rId16"/>
    <p:sldId id="274" r:id="rId17"/>
    <p:sldId id="275" r:id="rId18"/>
    <p:sldId id="264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051" y="604289"/>
            <a:ext cx="10058400" cy="3566160"/>
          </a:xfrm>
        </p:spPr>
        <p:txBody>
          <a:bodyPr anchor="ctr" anchorCtr="0"/>
          <a:lstStyle/>
          <a:p>
            <a:pPr algn="ctr"/>
            <a:r>
              <a:rPr lang="en-US" dirty="0" smtClean="0"/>
              <a:t>Rapid Assessment</a:t>
            </a:r>
            <a:br>
              <a:rPr lang="en-US" dirty="0" smtClean="0"/>
            </a:br>
            <a:r>
              <a:rPr lang="en-US" dirty="0" smtClean="0"/>
              <a:t>Partner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Kootenai county office of emergency management</a:t>
            </a:r>
            <a:endParaRPr lang="en-US" dirty="0"/>
          </a:p>
        </p:txBody>
      </p:sp>
      <p:pic>
        <p:nvPicPr>
          <p:cNvPr id="5" name="Picture 4" descr="OEM in Colo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9194" y="4888804"/>
            <a:ext cx="2598420" cy="1316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7269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1"/>
          <a:lstStyle/>
          <a:p>
            <a:r>
              <a:rPr lang="en-US" b="1" dirty="0" smtClean="0"/>
              <a:t>Rapid Assessment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Includes</a:t>
            </a:r>
          </a:p>
          <a:p>
            <a:pPr marL="681038" lvl="1" indent="0"/>
            <a:r>
              <a:rPr lang="en-US" sz="2800" dirty="0" smtClean="0"/>
              <a:t> 	  Public infrastructure</a:t>
            </a:r>
          </a:p>
          <a:p>
            <a:pPr marL="566928" lvl="3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-  roads</a:t>
            </a:r>
          </a:p>
          <a:p>
            <a:pPr marL="566928" lvl="3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-  public buildings </a:t>
            </a:r>
          </a:p>
          <a:p>
            <a:pPr marL="566928" lvl="3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-  bridges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2800" dirty="0" smtClean="0"/>
              <a:t>   Privately-owned infrastructure </a:t>
            </a:r>
          </a:p>
          <a:p>
            <a:pPr marL="384048" lvl="2" indent="0">
              <a:buNone/>
            </a:pPr>
            <a:r>
              <a:rPr lang="en-US" sz="2800" dirty="0" smtClean="0"/>
              <a:t>        	-  houses</a:t>
            </a:r>
          </a:p>
          <a:p>
            <a:pPr marL="384048" lvl="2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-  businesses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64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1"/>
          <a:lstStyle/>
          <a:p>
            <a:pPr algn="ctr"/>
            <a:r>
              <a:rPr lang="en-US" b="1" dirty="0"/>
              <a:t>Why is the same format for submitting information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681038" indent="-341313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2400" dirty="0" smtClean="0"/>
              <a:t>All information is collected by the Office of Emergency Management</a:t>
            </a:r>
          </a:p>
          <a:p>
            <a:pPr marL="339725" indent="3413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Assimilated into a prescribed workbook for delivery to Idaho Bureau of       </a:t>
            </a:r>
          </a:p>
          <a:p>
            <a:pPr marL="744538" indent="63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Homeland Security</a:t>
            </a:r>
          </a:p>
          <a:p>
            <a:pPr marL="339725" indent="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    Information on assessments provided to</a:t>
            </a:r>
          </a:p>
          <a:p>
            <a:pPr marL="749808" lvl="4" indent="0">
              <a:lnSpc>
                <a:spcPct val="100000"/>
              </a:lnSpc>
              <a:buNone/>
            </a:pPr>
            <a:r>
              <a:rPr lang="en-US" sz="2000" dirty="0" smtClean="0"/>
              <a:t>	-  County Commissioners</a:t>
            </a:r>
          </a:p>
          <a:p>
            <a:pPr marL="749808" lvl="4" indent="0">
              <a:lnSpc>
                <a:spcPct val="100000"/>
              </a:lnSpc>
              <a:buNone/>
            </a:pPr>
            <a:r>
              <a:rPr lang="en-US" sz="2000" dirty="0" smtClean="0"/>
              <a:t>	-  Incident Commanders</a:t>
            </a:r>
          </a:p>
          <a:p>
            <a:pPr marL="749808" lvl="4" indent="0">
              <a:lnSpc>
                <a:spcPct val="100000"/>
              </a:lnSpc>
              <a:buNone/>
            </a:pPr>
            <a:r>
              <a:rPr lang="en-US" sz="2000" dirty="0" smtClean="0"/>
              <a:t>  	-  Municipalities </a:t>
            </a:r>
          </a:p>
          <a:p>
            <a:pPr marL="749808" lvl="4" indent="0">
              <a:lnSpc>
                <a:spcPct val="100000"/>
              </a:lnSpc>
              <a:buNone/>
            </a:pPr>
            <a:r>
              <a:rPr lang="en-US" sz="2000" dirty="0" smtClean="0"/>
              <a:t>   -  Key Decision Makers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8070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1"/>
          <a:lstStyle/>
          <a:p>
            <a:r>
              <a:rPr lang="en-US" b="1" dirty="0"/>
              <a:t>Consistent formatted </a:t>
            </a:r>
            <a:r>
              <a:rPr lang="en-US" b="1" dirty="0" smtClean="0"/>
              <a:t>information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00B050"/>
              </a:buClr>
              <a:buNone/>
            </a:pPr>
            <a:r>
              <a:rPr lang="en-US" sz="2800" dirty="0" smtClean="0"/>
              <a:t>       During disaster recovery, time may be critical:</a:t>
            </a:r>
            <a:endParaRPr lang="en-US" sz="2800" dirty="0"/>
          </a:p>
          <a:p>
            <a:pPr marL="1489075" indent="-468313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US" sz="2800" dirty="0" smtClean="0"/>
              <a:t>Easier </a:t>
            </a:r>
            <a:r>
              <a:rPr lang="en-US" sz="2800" dirty="0"/>
              <a:t>to assimilate</a:t>
            </a:r>
          </a:p>
          <a:p>
            <a:pPr marL="1489075" indent="-468313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Provides the same information from all assessment personnel</a:t>
            </a:r>
          </a:p>
          <a:p>
            <a:pPr marL="1489075" indent="-468313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Allows for faster distribution of information </a:t>
            </a:r>
          </a:p>
          <a:p>
            <a:pPr marL="1489075" indent="-46831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76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1"/>
          <a:lstStyle/>
          <a:p>
            <a:r>
              <a:rPr lang="en-US" b="1" dirty="0" smtClean="0"/>
              <a:t>Remember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  This information may help determine:</a:t>
            </a:r>
          </a:p>
          <a:p>
            <a:pPr marL="1658938" lvl="1" indent="-404813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 What is needed?</a:t>
            </a:r>
          </a:p>
          <a:p>
            <a:pPr marL="1658938" lvl="1" indent="-404813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 When is it needed?</a:t>
            </a:r>
          </a:p>
          <a:p>
            <a:pPr marL="1658938" lvl="1" indent="-404813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 Where it is needed?</a:t>
            </a:r>
          </a:p>
          <a:p>
            <a:pPr marL="1658938" lvl="1" indent="-404813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 How much is needed?</a:t>
            </a:r>
          </a:p>
          <a:p>
            <a:pPr marL="1658938" lvl="1" indent="-404813">
              <a:buFont typeface="Arial" panose="020B0604020202020204" pitchFamily="34" charset="0"/>
              <a:buChar char="•"/>
            </a:pPr>
            <a:r>
              <a:rPr lang="en-US" sz="2800" dirty="0" smtClean="0"/>
              <a:t>  For how long will it be needed?</a:t>
            </a:r>
          </a:p>
        </p:txBody>
      </p:sp>
    </p:spTree>
    <p:extLst>
      <p:ext uri="{BB962C8B-B14F-4D97-AF65-F5344CB8AC3E}">
        <p14:creationId xmlns:p14="http://schemas.microsoft.com/office/powerpoint/2010/main" val="168306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Who needs to receive the assessment information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One collection site:</a:t>
            </a:r>
          </a:p>
          <a:p>
            <a:endParaRPr lang="en-US" sz="1600" dirty="0"/>
          </a:p>
          <a:p>
            <a:pPr marL="201168" lvl="1" indent="0">
              <a:buNone/>
            </a:pPr>
            <a:r>
              <a:rPr lang="en-US" sz="3600" dirty="0" smtClean="0"/>
              <a:t>	The Office of Emergency Management or</a:t>
            </a:r>
          </a:p>
          <a:p>
            <a:pPr marL="201168" lvl="1" indent="0">
              <a:buNone/>
            </a:pPr>
            <a:r>
              <a:rPr lang="en-US" sz="3600" dirty="0" smtClean="0"/>
              <a:t>	Emergency Operations Center, if activated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0880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1">
            <a:normAutofit/>
          </a:bodyPr>
          <a:lstStyle/>
          <a:p>
            <a:pPr algn="ctr"/>
            <a:r>
              <a:rPr lang="en-US" b="1" dirty="0"/>
              <a:t>Procedures to submit Rapid Assessment information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54106"/>
            <a:ext cx="10058400" cy="4299885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Public Infrastructure </a:t>
            </a:r>
          </a:p>
          <a:p>
            <a:pPr marL="201168" lvl="1" indent="0">
              <a:buNone/>
            </a:pPr>
            <a:r>
              <a:rPr lang="en-US" sz="2600" dirty="0"/>
              <a:t> </a:t>
            </a:r>
            <a:r>
              <a:rPr lang="en-US" sz="2600" dirty="0" smtClean="0"/>
              <a:t>   1.   Use a standard camera with the Damaged Site Data/Location Form  </a:t>
            </a:r>
          </a:p>
          <a:p>
            <a:pPr marL="201168" lvl="1" indent="0">
              <a:buNone/>
            </a:pPr>
            <a:r>
              <a:rPr lang="en-US" sz="2600" dirty="0"/>
              <a:t> </a:t>
            </a:r>
            <a:r>
              <a:rPr lang="en-US" sz="2600" dirty="0" smtClean="0"/>
              <a:t>          and GPS device if not in camera:</a:t>
            </a:r>
            <a:endParaRPr lang="en-US" sz="2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 r="10" b="75"/>
          <a:stretch>
            <a:fillRect/>
          </a:stretch>
        </p:blipFill>
        <p:spPr bwMode="auto">
          <a:xfrm>
            <a:off x="3806190" y="3367916"/>
            <a:ext cx="464058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9028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 r="62" b="45"/>
          <a:stretch>
            <a:fillRect/>
          </a:stretch>
        </p:blipFill>
        <p:spPr bwMode="auto">
          <a:xfrm>
            <a:off x="1384769" y="1839433"/>
            <a:ext cx="3952875" cy="282448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145619" y="965882"/>
            <a:ext cx="4963795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Must include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Date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Labeling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K – for Kootenai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JD – photographers initials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b="1" dirty="0" smtClean="0">
                <a:solidFill>
                  <a:srgbClr val="FF0000"/>
                </a:solidFill>
              </a:rPr>
              <a:t>P</a:t>
            </a:r>
            <a:r>
              <a:rPr lang="en-US" sz="2800" dirty="0" smtClean="0"/>
              <a:t>A – public assistance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Picture Number of Site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Brief description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Latitude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Longitude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9915" y="735050"/>
            <a:ext cx="4522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Damaged Site Data/Location Form </a:t>
            </a:r>
          </a:p>
        </p:txBody>
      </p:sp>
    </p:spTree>
    <p:extLst>
      <p:ext uri="{BB962C8B-B14F-4D97-AF65-F5344CB8AC3E}">
        <p14:creationId xmlns:p14="http://schemas.microsoft.com/office/powerpoint/2010/main" val="94012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0242" y="1318438"/>
            <a:ext cx="7102548" cy="2182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 lvl="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Or use an electronic device (I-Phone, Android, </a:t>
            </a:r>
            <a:endParaRPr lang="en-US" sz="28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91440" lvl="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tablet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) 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with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an application that provides date, </a:t>
            </a:r>
            <a:endParaRPr lang="en-US" sz="28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91440" lvl="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time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, latitude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longitude, photographer’s 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name</a:t>
            </a:r>
          </a:p>
          <a:p>
            <a:pPr marL="91440" lvl="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and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brief location </a:t>
            </a:r>
          </a:p>
        </p:txBody>
      </p:sp>
      <p:pic>
        <p:nvPicPr>
          <p:cNvPr id="3" name="Picture 2" descr="C:\Users\Kerren\Pictures\iCloud Photos\My Photo Stream\IMG_001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854" y="846273"/>
            <a:ext cx="3972899" cy="47677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177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4521" y="956378"/>
            <a:ext cx="85705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2.  Fill out as much as possible on the Field Form while in the field.  </a:t>
            </a:r>
            <a:endParaRPr lang="en-US" sz="2400" dirty="0"/>
          </a:p>
        </p:txBody>
      </p:sp>
      <p:pic>
        <p:nvPicPr>
          <p:cNvPr id="3" name="Picture 2" descr="C:\Users\Kerren.000\AppData\Local\Microsoft\Windows\Temporary Internet Files\Content.Word\Scan of site inspection P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2372" y="1638520"/>
            <a:ext cx="5896226" cy="387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 flipH="1">
            <a:off x="794624" y="5515865"/>
            <a:ext cx="10816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Note:   If using an electronic device, include this information in the email and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attach the picture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123274" y="2020186"/>
            <a:ext cx="34874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During Rapid Assessment,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l</a:t>
            </a:r>
            <a:r>
              <a:rPr lang="en-US" sz="2400" dirty="0" smtClean="0">
                <a:solidFill>
                  <a:srgbClr val="FF0000"/>
                </a:solidFill>
              </a:rPr>
              <a:t>imited information may be available.  Complete only information known at time.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0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8921" y="2317896"/>
            <a:ext cx="78255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3"/>
            </a:pPr>
            <a:r>
              <a:rPr lang="en-US" sz="2800" dirty="0" smtClean="0"/>
              <a:t>Fax, Email, on deliver on thumb drive to the Office of Emergency Management or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Emergency Operations Center, if activated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312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Welcome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1">
            <a:normAutofit/>
          </a:bodyPr>
          <a:lstStyle/>
          <a:p>
            <a:pPr algn="ctr"/>
            <a:r>
              <a:rPr lang="en-US" sz="3600" dirty="0" smtClean="0"/>
              <a:t>Sandy Von Behren</a:t>
            </a:r>
          </a:p>
          <a:p>
            <a:pPr algn="ctr"/>
            <a:r>
              <a:rPr lang="en-US" sz="3600" dirty="0" smtClean="0"/>
              <a:t>Manager</a:t>
            </a:r>
          </a:p>
          <a:p>
            <a:pPr algn="ctr"/>
            <a:r>
              <a:rPr lang="en-US" sz="3600" dirty="0" smtClean="0"/>
              <a:t>Kootenai County Office of Emergency Management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4799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1"/>
          <a:lstStyle/>
          <a:p>
            <a:pPr algn="ctr"/>
            <a:r>
              <a:rPr lang="en-US" b="1" dirty="0"/>
              <a:t>Procedures to submit Rapid Assessment information.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Private Structures (Individual):</a:t>
            </a:r>
          </a:p>
          <a:p>
            <a:pPr marL="715518" lvl="1" indent="-514350">
              <a:buAutoNum type="arabicPeriod"/>
            </a:pPr>
            <a:r>
              <a:rPr lang="en-US" sz="2600" dirty="0" smtClean="0"/>
              <a:t>Use </a:t>
            </a:r>
            <a:r>
              <a:rPr lang="en-US" sz="2600" dirty="0"/>
              <a:t>a standard camera with the </a:t>
            </a:r>
            <a:endParaRPr lang="en-US" sz="2600" dirty="0" smtClean="0"/>
          </a:p>
          <a:p>
            <a:pPr marL="201168" lvl="1" indent="0">
              <a:buNone/>
            </a:pPr>
            <a:r>
              <a:rPr lang="en-US" sz="2600" dirty="0"/>
              <a:t> </a:t>
            </a:r>
            <a:r>
              <a:rPr lang="en-US" sz="2600" dirty="0" smtClean="0"/>
              <a:t>      Damaged Site Data/Location Form  </a:t>
            </a:r>
          </a:p>
          <a:p>
            <a:pPr marL="201168" lvl="1" indent="0">
              <a:buNone/>
            </a:pPr>
            <a:r>
              <a:rPr lang="en-US" sz="2600" dirty="0" smtClean="0"/>
              <a:t>       and GPS device if not in camera:</a:t>
            </a:r>
            <a:endParaRPr lang="en-US" sz="2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 r="5"/>
          <a:stretch>
            <a:fillRect/>
          </a:stretch>
        </p:blipFill>
        <p:spPr bwMode="auto">
          <a:xfrm>
            <a:off x="6592186" y="2275367"/>
            <a:ext cx="5061098" cy="3704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5104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 r="32"/>
          <a:stretch>
            <a:fillRect/>
          </a:stretch>
        </p:blipFill>
        <p:spPr bwMode="auto">
          <a:xfrm>
            <a:off x="987446" y="1607908"/>
            <a:ext cx="4603115" cy="313182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081823" y="1424763"/>
            <a:ext cx="4963795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Must include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Date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Labeling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K – for Kootenai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JD – photographers initials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b="1" dirty="0">
                <a:solidFill>
                  <a:srgbClr val="FF0000"/>
                </a:solidFill>
              </a:rPr>
              <a:t>I</a:t>
            </a:r>
            <a:r>
              <a:rPr lang="en-US" sz="2800" dirty="0" smtClean="0"/>
              <a:t>A – individual assistance</a:t>
            </a:r>
          </a:p>
          <a:p>
            <a:r>
              <a:rPr lang="en-US" sz="2800" dirty="0" smtClean="0"/>
              <a:t>           Picture Number of site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Brief description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Latitude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Longitude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9915" y="735050"/>
            <a:ext cx="4522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Damaged Site Data/Location Form </a:t>
            </a:r>
          </a:p>
        </p:txBody>
      </p:sp>
    </p:spTree>
    <p:extLst>
      <p:ext uri="{BB962C8B-B14F-4D97-AF65-F5344CB8AC3E}">
        <p14:creationId xmlns:p14="http://schemas.microsoft.com/office/powerpoint/2010/main" val="116288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0242" y="1318438"/>
            <a:ext cx="7102548" cy="2182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 lvl="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Or use an electronic device (I-Phone, Android, </a:t>
            </a:r>
            <a:endParaRPr lang="en-US" sz="28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91440" lvl="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tablet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) 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with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an application that provides date, </a:t>
            </a:r>
            <a:endParaRPr lang="en-US" sz="28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91440" lvl="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time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, latitude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longitude, photographer’s 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name</a:t>
            </a:r>
          </a:p>
          <a:p>
            <a:pPr marL="91440" lvl="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and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brief location </a:t>
            </a:r>
          </a:p>
        </p:txBody>
      </p:sp>
      <p:pic>
        <p:nvPicPr>
          <p:cNvPr id="3" name="Picture 2" descr="C:\Users\Kerren\Pictures\iCloud Photos\My Photo Stream\IMG_000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6706" y="588336"/>
            <a:ext cx="4143597" cy="51957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695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653" y="744279"/>
            <a:ext cx="114159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 startAt="2"/>
            </a:pPr>
            <a:r>
              <a:rPr lang="en-US" sz="2400" dirty="0" smtClean="0"/>
              <a:t>Fill out as much as possible on the Damage Assessment for Individual Assistance Form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while in the field.  </a:t>
            </a:r>
            <a:endParaRPr lang="en-US" sz="2400" dirty="0"/>
          </a:p>
        </p:txBody>
      </p:sp>
      <p:pic>
        <p:nvPicPr>
          <p:cNvPr id="3" name="Picture 2" descr="C:\Users\Kerren.000\AppData\Local\Microsoft\Windows\Temporary Internet Files\Content.Word\Damage Assessment Form Scan 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36035" y="1382234"/>
            <a:ext cx="3798142" cy="4954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8123274" y="2020186"/>
            <a:ext cx="34874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During Rapid Assessment,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ost of this information may not be available.  Complete only information known at time.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63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8921" y="2317896"/>
            <a:ext cx="78255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3"/>
            </a:pPr>
            <a:r>
              <a:rPr lang="en-US" sz="2800" dirty="0" smtClean="0"/>
              <a:t>Fax, Email, on deliver on thumb drive to the Office of Emergency Management or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Emergency Operations Center, if activated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2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1"/>
          <a:lstStyle/>
          <a:p>
            <a:r>
              <a:rPr lang="en-US" b="1" dirty="0" smtClean="0"/>
              <a:t>Questions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442616" y="2003241"/>
            <a:ext cx="673485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rbel"/>
              </a:rPr>
              <a:t>Sandy Von Behren, Manager</a:t>
            </a:r>
          </a:p>
          <a:p>
            <a:r>
              <a:rPr lang="en-US" sz="2400" dirty="0" smtClean="0">
                <a:solidFill>
                  <a:prstClr val="black"/>
                </a:solidFill>
                <a:latin typeface="Corbel"/>
              </a:rPr>
              <a:t>Kootenai County Office of Emergency Management</a:t>
            </a:r>
          </a:p>
          <a:p>
            <a:r>
              <a:rPr lang="en-US" sz="2400" dirty="0" smtClean="0">
                <a:solidFill>
                  <a:prstClr val="black"/>
                </a:solidFill>
                <a:latin typeface="Corbel"/>
              </a:rPr>
              <a:t>5500 North Government Way</a:t>
            </a:r>
          </a:p>
          <a:p>
            <a:r>
              <a:rPr lang="en-US" sz="2400" dirty="0" smtClean="0">
                <a:solidFill>
                  <a:prstClr val="black"/>
                </a:solidFill>
                <a:latin typeface="Corbel"/>
              </a:rPr>
              <a:t>Post Office Box 9000</a:t>
            </a:r>
          </a:p>
          <a:p>
            <a:r>
              <a:rPr lang="en-US" sz="2400" dirty="0" smtClean="0">
                <a:solidFill>
                  <a:prstClr val="black"/>
                </a:solidFill>
                <a:latin typeface="Corbel"/>
              </a:rPr>
              <a:t>Coeur d’Alene, Id   83816-9000</a:t>
            </a:r>
          </a:p>
          <a:p>
            <a:endParaRPr lang="en-US" sz="2400" dirty="0">
              <a:solidFill>
                <a:prstClr val="black"/>
              </a:solidFill>
              <a:latin typeface="Corbel"/>
            </a:endParaRPr>
          </a:p>
          <a:p>
            <a:r>
              <a:rPr lang="en-US" sz="2400" dirty="0" smtClean="0">
                <a:solidFill>
                  <a:prstClr val="black"/>
                </a:solidFill>
                <a:latin typeface="Corbel"/>
              </a:rPr>
              <a:t>Phone:		(208) 446-1775</a:t>
            </a:r>
          </a:p>
          <a:p>
            <a:r>
              <a:rPr lang="en-US" sz="2400" dirty="0" smtClean="0">
                <a:solidFill>
                  <a:prstClr val="black"/>
                </a:solidFill>
                <a:latin typeface="Corbel"/>
              </a:rPr>
              <a:t>Fax:		(208) 446-1780</a:t>
            </a:r>
          </a:p>
          <a:p>
            <a:r>
              <a:rPr lang="en-US" sz="2400" dirty="0" smtClean="0">
                <a:solidFill>
                  <a:prstClr val="black"/>
                </a:solidFill>
                <a:latin typeface="Corbel"/>
              </a:rPr>
              <a:t>Email:		kcoem@kcgov.us </a:t>
            </a:r>
            <a:endParaRPr lang="en-US" sz="2400" dirty="0">
              <a:solidFill>
                <a:prstClr val="black"/>
              </a:solidFill>
              <a:latin typeface="Corbel"/>
            </a:endParaRPr>
          </a:p>
        </p:txBody>
      </p:sp>
      <p:pic>
        <p:nvPicPr>
          <p:cNvPr id="7" name="Picture 6" descr="OEM in Colo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5438" y="3386253"/>
            <a:ext cx="2950241" cy="1589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013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1"/>
          <a:lstStyle/>
          <a:p>
            <a:r>
              <a:rPr lang="en-US" b="1" dirty="0" smtClean="0"/>
              <a:t>Housekeeping Items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7077" y="1737360"/>
            <a:ext cx="6734802" cy="4549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68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4000" dirty="0" smtClean="0"/>
              <a:t>Introductions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 anchor="ctr" anchorCtr="1">
            <a:normAutofit/>
          </a:bodyPr>
          <a:lstStyle/>
          <a:p>
            <a:r>
              <a:rPr lang="en-US" sz="4800" dirty="0" smtClean="0"/>
              <a:t>Name</a:t>
            </a:r>
          </a:p>
          <a:p>
            <a:r>
              <a:rPr lang="en-US" sz="4800" dirty="0" smtClean="0"/>
              <a:t>Agency</a:t>
            </a:r>
          </a:p>
          <a:p>
            <a:r>
              <a:rPr lang="en-US" sz="4800" dirty="0" smtClean="0"/>
              <a:t>Position</a:t>
            </a:r>
            <a:endParaRPr lang="en-US" sz="4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37392">
            <a:off x="6142037" y="1455738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06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1"/>
          <a:lstStyle/>
          <a:p>
            <a:pPr algn="ctr"/>
            <a:r>
              <a:rPr lang="en-US" b="1" dirty="0" smtClean="0"/>
              <a:t>Rapid Assessment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22287" indent="0">
              <a:buNone/>
            </a:pPr>
            <a:r>
              <a:rPr lang="en-US" sz="2800" dirty="0" smtClean="0"/>
              <a:t>	</a:t>
            </a:r>
          </a:p>
          <a:p>
            <a:pPr marL="571500" indent="-49213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   What is it?</a:t>
            </a:r>
          </a:p>
          <a:p>
            <a:pPr marL="571500" indent="-49213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 	Who needs to be involved in it?</a:t>
            </a:r>
          </a:p>
          <a:p>
            <a:pPr marL="571500" indent="-49213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 	How it will help </a:t>
            </a:r>
            <a:r>
              <a:rPr lang="en-US" sz="2800" dirty="0"/>
              <a:t>your </a:t>
            </a:r>
            <a:r>
              <a:rPr lang="en-US" sz="2800" dirty="0" smtClean="0"/>
              <a:t>community?</a:t>
            </a:r>
          </a:p>
          <a:p>
            <a:pPr marL="571500" indent="-49213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 	Why is the same format for submitting information important?</a:t>
            </a:r>
          </a:p>
          <a:p>
            <a:pPr marL="571500" indent="-49213">
              <a:buFont typeface="Arial" panose="020B0604020202020204" pitchFamily="34" charset="0"/>
              <a:buChar char="•"/>
            </a:pPr>
            <a:r>
              <a:rPr lang="en-US" sz="2800" dirty="0"/>
              <a:t> 	</a:t>
            </a:r>
            <a:r>
              <a:rPr lang="en-US" sz="2800" dirty="0" smtClean="0"/>
              <a:t>Who needs to receive the assessment information?</a:t>
            </a:r>
          </a:p>
          <a:p>
            <a:pPr marL="571500" indent="-49213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en-US" sz="2800" dirty="0"/>
              <a:t>P</a:t>
            </a:r>
            <a:r>
              <a:rPr lang="en-US" sz="2800" dirty="0" smtClean="0"/>
              <a:t>rocedures for submitting Rapid Assessment information.</a:t>
            </a:r>
          </a:p>
          <a:p>
            <a:pPr marL="0" indent="0"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0417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1"/>
          <a:lstStyle/>
          <a:p>
            <a:r>
              <a:rPr lang="en-US" b="1" dirty="0"/>
              <a:t>How it will help your community?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The information provided from assessments </a:t>
            </a:r>
          </a:p>
          <a:p>
            <a:pPr algn="ctr"/>
            <a:endParaRPr lang="en-US" sz="1200" dirty="0" smtClean="0"/>
          </a:p>
          <a:p>
            <a:pPr marL="850900" lvl="1" indent="-511175">
              <a:buFont typeface="Arial" panose="020B0604020202020204" pitchFamily="34" charset="0"/>
              <a:buChar char="•"/>
            </a:pPr>
            <a:r>
              <a:rPr lang="en-US" sz="2800" dirty="0" smtClean="0"/>
              <a:t>Assists in the direction of emergency response</a:t>
            </a:r>
          </a:p>
          <a:p>
            <a:pPr marL="850900" lvl="1" indent="-511175">
              <a:buFont typeface="Arial" panose="020B0604020202020204" pitchFamily="34" charset="0"/>
              <a:buChar char="•"/>
            </a:pPr>
            <a:r>
              <a:rPr lang="en-US" sz="2800" dirty="0" smtClean="0"/>
              <a:t>Assists in determining the needs of the survivors</a:t>
            </a:r>
          </a:p>
          <a:p>
            <a:pPr marL="850900" lvl="1" indent="-511175">
              <a:buFont typeface="Arial" panose="020B0604020202020204" pitchFamily="34" charset="0"/>
              <a:buChar char="•"/>
            </a:pPr>
            <a:r>
              <a:rPr lang="en-US" sz="2800" dirty="0" smtClean="0"/>
              <a:t>Assists in identifying the need for additional resources</a:t>
            </a:r>
          </a:p>
          <a:p>
            <a:pPr marL="850900" lvl="1" indent="-511175">
              <a:buFont typeface="Arial" panose="020B0604020202020204" pitchFamily="34" charset="0"/>
              <a:buChar char="•"/>
            </a:pPr>
            <a:r>
              <a:rPr lang="en-US" sz="2800" dirty="0" smtClean="0"/>
              <a:t>Assists in establishing an estimated dollar value of the losses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838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1"/>
          <a:lstStyle/>
          <a:p>
            <a:r>
              <a:rPr lang="en-US" b="1" dirty="0"/>
              <a:t>What is it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2588" lvl="1" indent="192088">
              <a:buFont typeface="Arial" panose="020B0604020202020204" pitchFamily="34" charset="0"/>
              <a:buChar char="•"/>
            </a:pPr>
            <a:r>
              <a:rPr lang="en-US" sz="3200" dirty="0" smtClean="0"/>
              <a:t> 	It is quick</a:t>
            </a:r>
          </a:p>
          <a:p>
            <a:pPr marL="382588" lvl="1" indent="192088">
              <a:buFont typeface="Arial" panose="020B0604020202020204" pitchFamily="34" charset="0"/>
              <a:buChar char="•"/>
            </a:pPr>
            <a:r>
              <a:rPr lang="en-US" sz="3200" dirty="0"/>
              <a:t> </a:t>
            </a:r>
            <a:r>
              <a:rPr lang="en-US" sz="3200" dirty="0" smtClean="0"/>
              <a:t>  Often called a windshield assessment</a:t>
            </a:r>
          </a:p>
          <a:p>
            <a:pPr marL="382588" lvl="1" indent="22225">
              <a:buFont typeface="Arial" panose="020B0604020202020204" pitchFamily="34" charset="0"/>
              <a:buChar char="•"/>
            </a:pPr>
            <a:r>
              <a:rPr lang="en-US" sz="3200" dirty="0" smtClean="0"/>
              <a:t> 	It is immediate </a:t>
            </a:r>
          </a:p>
          <a:p>
            <a:pPr marL="566928" lvl="3" indent="0">
              <a:buNone/>
            </a:pPr>
            <a:r>
              <a:rPr lang="en-US" sz="3200" dirty="0" smtClean="0">
                <a:solidFill>
                  <a:srgbClr val="00B050"/>
                </a:solidFill>
              </a:rPr>
              <a:t>	 -  </a:t>
            </a:r>
            <a:r>
              <a:rPr lang="en-US" sz="3200" dirty="0" smtClean="0"/>
              <a:t>as soon as safe to enter damaged area</a:t>
            </a:r>
          </a:p>
          <a:p>
            <a:pPr marL="566928" lvl="3" indent="0">
              <a:buNone/>
            </a:pPr>
            <a:r>
              <a:rPr lang="en-US" sz="3200" dirty="0" smtClean="0">
                <a:solidFill>
                  <a:srgbClr val="00B050"/>
                </a:solidFill>
              </a:rPr>
              <a:t>	 -  </a:t>
            </a:r>
            <a:r>
              <a:rPr lang="en-US" sz="3200" dirty="0" smtClean="0"/>
              <a:t>within 36 hours of event</a:t>
            </a:r>
          </a:p>
          <a:p>
            <a:pPr marL="566928" lvl="3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8848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94977"/>
            <a:ext cx="10058400" cy="1450757"/>
          </a:xfrm>
        </p:spPr>
        <p:txBody>
          <a:bodyPr anchor="ctr" anchorCtr="1">
            <a:noAutofit/>
          </a:bodyPr>
          <a:lstStyle/>
          <a:p>
            <a:r>
              <a:rPr lang="en-US" b="1" dirty="0"/>
              <a:t>Who needs to be involved in it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  </a:t>
            </a:r>
            <a:r>
              <a:rPr lang="en-US" sz="2800" dirty="0" smtClean="0"/>
              <a:t>The </a:t>
            </a:r>
            <a:r>
              <a:rPr lang="en-US" sz="2800" b="1" dirty="0" smtClean="0">
                <a:solidFill>
                  <a:srgbClr val="00B050"/>
                </a:solidFill>
              </a:rPr>
              <a:t>County</a:t>
            </a:r>
            <a:r>
              <a:rPr lang="en-US" sz="2800" dirty="0" smtClean="0"/>
              <a:t> will deploy teams to assess the damage in the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 </a:t>
            </a:r>
            <a:r>
              <a:rPr lang="en-US" sz="2800" dirty="0" smtClean="0"/>
              <a:t>  unincorporated areas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B050"/>
                </a:solidFill>
              </a:rPr>
              <a:t>Municipalities</a:t>
            </a:r>
            <a:r>
              <a:rPr lang="en-US" sz="2800" dirty="0" smtClean="0"/>
              <a:t> will conduct assessments within their jurisdictions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05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 Other private/public sector entities will assist in assessments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9668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best source of assessment personnel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Those who perform daily functions in the field</a:t>
            </a:r>
          </a:p>
          <a:p>
            <a:endParaRPr lang="en-US" sz="1200" dirty="0" smtClean="0"/>
          </a:p>
          <a:p>
            <a:pPr marL="1482725" lvl="2" indent="-401638">
              <a:buFont typeface="Arial" panose="020B0604020202020204" pitchFamily="34" charset="0"/>
              <a:buChar char="•"/>
            </a:pPr>
            <a:r>
              <a:rPr lang="en-US" sz="2800" dirty="0" smtClean="0"/>
              <a:t>Maintaining our streets and roads</a:t>
            </a:r>
          </a:p>
          <a:p>
            <a:pPr marL="1482725" lvl="3" indent="-401638">
              <a:buFont typeface="Arial" panose="020B0604020202020204" pitchFamily="34" charset="0"/>
              <a:buChar char="•"/>
            </a:pPr>
            <a:r>
              <a:rPr lang="en-US" sz="2800" dirty="0" smtClean="0"/>
              <a:t>Managing our municipal infrastructure</a:t>
            </a:r>
          </a:p>
          <a:p>
            <a:pPr marL="1482725" lvl="3" indent="-401638">
              <a:buFont typeface="Arial" panose="020B0604020202020204" pitchFamily="34" charset="0"/>
              <a:buChar char="•"/>
            </a:pPr>
            <a:r>
              <a:rPr lang="en-US" sz="2800" dirty="0" smtClean="0"/>
              <a:t>Sustaining our vital services </a:t>
            </a:r>
          </a:p>
          <a:p>
            <a:pPr marL="1482725" lvl="3" indent="-401638">
              <a:buFont typeface="Arial" panose="020B0604020202020204" pitchFamily="34" charset="0"/>
              <a:buChar char="•"/>
            </a:pPr>
            <a:r>
              <a:rPr lang="en-US" sz="2800" dirty="0"/>
              <a:t>Overseeing the power and communication structures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513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369</TotalTime>
  <Words>578</Words>
  <Application>Microsoft Office PowerPoint</Application>
  <PresentationFormat>Widescreen</PresentationFormat>
  <Paragraphs>146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Corbel</vt:lpstr>
      <vt:lpstr>Retrospect</vt:lpstr>
      <vt:lpstr>Rapid Assessment Partner Training</vt:lpstr>
      <vt:lpstr>Welcome</vt:lpstr>
      <vt:lpstr>Housekeeping Items</vt:lpstr>
      <vt:lpstr>Introductions </vt:lpstr>
      <vt:lpstr>Rapid Assessment</vt:lpstr>
      <vt:lpstr>How it will help your community?</vt:lpstr>
      <vt:lpstr>What is it?</vt:lpstr>
      <vt:lpstr>Who needs to be involved in it?</vt:lpstr>
      <vt:lpstr>The best source of assessment personnel</vt:lpstr>
      <vt:lpstr>Rapid Assessment</vt:lpstr>
      <vt:lpstr>Why is the same format for submitting information important?</vt:lpstr>
      <vt:lpstr>Consistent formatted information</vt:lpstr>
      <vt:lpstr>Remember</vt:lpstr>
      <vt:lpstr>Who needs to receive the assessment information?</vt:lpstr>
      <vt:lpstr>Procedures to submit Rapid Assessment information.</vt:lpstr>
      <vt:lpstr>PowerPoint Presentation</vt:lpstr>
      <vt:lpstr>PowerPoint Presentation</vt:lpstr>
      <vt:lpstr>PowerPoint Presentation</vt:lpstr>
      <vt:lpstr>PowerPoint Presentation</vt:lpstr>
      <vt:lpstr>Procedures to submit Rapid Assessment information.</vt:lpstr>
      <vt:lpstr>PowerPoint Presentation</vt:lpstr>
      <vt:lpstr>PowerPoint Presentation</vt:lpstr>
      <vt:lpstr>PowerPoint Presentation</vt:lpstr>
      <vt:lpstr>PowerPoint Presentation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Rapid Assessment Partner Training</dc:title>
  <dc:creator>Kerren Vollmer</dc:creator>
  <cp:lastModifiedBy>Hauser Fire</cp:lastModifiedBy>
  <cp:revision>24</cp:revision>
  <dcterms:created xsi:type="dcterms:W3CDTF">2014-02-07T01:15:35Z</dcterms:created>
  <dcterms:modified xsi:type="dcterms:W3CDTF">2015-11-23T01:56:08Z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334864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D6.0.5</vt:lpwstr>
  </property>
</Properties>
</file>